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Catamaran"/>
      <p:regular r:id="rId25"/>
      <p:bold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tamaran-bold.fntdata"/><Relationship Id="rId25" Type="http://schemas.openxmlformats.org/officeDocument/2006/relationships/font" Target="fonts/Catamaran-regular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13f2e848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413f2e848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eaeb6b9b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2eaeb6b9b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2b147761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32b147761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8ab05929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38ab05929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306fe5ae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4306fe5ae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1d927d496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1d927d496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308434c4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4308434c4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1d927d4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1d927d4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1d927d49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41d927d49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7e9f1ff3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27e9f1ff3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ec0127a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ec0127a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eaeb6b9b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eaeb6b9b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ca4f8a5e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ca4f8a5e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3ca4f8a5e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3ca4f8a5e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1d927d49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1d927d49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13f2e848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13f2e848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13f2e848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413f2e848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chJ8Kmud1wsJWE4c-jt7rax8WVr2yN3C/view" TargetMode="External"/><Relationship Id="rId4" Type="http://schemas.openxmlformats.org/officeDocument/2006/relationships/image" Target="../media/image5.jpg"/><Relationship Id="rId5" Type="http://schemas.openxmlformats.org/officeDocument/2006/relationships/hyperlink" Target="http://drive.google.com/file/d/12zpmzXZXuiT174dIbgl1qG_39BTd9fVF/view" TargetMode="External"/><Relationship Id="rId6" Type="http://schemas.openxmlformats.org/officeDocument/2006/relationships/image" Target="../media/image6.jpg"/><Relationship Id="rId7" Type="http://schemas.openxmlformats.org/officeDocument/2006/relationships/image" Target="../media/image3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19.jpg"/><Relationship Id="rId5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jpg"/><Relationship Id="rId4" Type="http://schemas.openxmlformats.org/officeDocument/2006/relationships/image" Target="../media/image18.jpg"/><Relationship Id="rId5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Relationship Id="rId4" Type="http://schemas.openxmlformats.org/officeDocument/2006/relationships/image" Target="../media/image25.jpg"/><Relationship Id="rId5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vHHjtKAUf1Y_6J9PqV8CtUo-vR0hVcnq/view" TargetMode="External"/><Relationship Id="rId4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29.jpg"/><Relationship Id="rId5" Type="http://schemas.openxmlformats.org/officeDocument/2006/relationships/image" Target="../media/image3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uZgqGSkoZh1fr4dEGsY1tZlnESo_jd8D/view" TargetMode="External"/><Relationship Id="rId4" Type="http://schemas.openxmlformats.org/officeDocument/2006/relationships/image" Target="../media/image4.jpg"/><Relationship Id="rId5" Type="http://schemas.openxmlformats.org/officeDocument/2006/relationships/hyperlink" Target="http://drive.google.com/file/d/1R1sZhw2iDtSvKv7DFinLzUs_8e24JuKP/view" TargetMode="External"/><Relationship Id="rId6" Type="http://schemas.openxmlformats.org/officeDocument/2006/relationships/image" Target="../media/image7.jpg"/><Relationship Id="rId7" Type="http://schemas.openxmlformats.org/officeDocument/2006/relationships/hyperlink" Target="http://drive.google.com/file/d/1-ItzOskfNHcmfQPDWKxKwUsLSgmLEsCi/view" TargetMode="External"/><Relationship Id="rId8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Project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3/24/2025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J3, J4, and J5 Motor Verification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2" title="IMG_042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00" y="1066800"/>
            <a:ext cx="197167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 title="IMG_0421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6725" y="1066800"/>
            <a:ext cx="197167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 title="IMG_0423.HEIC"/>
          <p:cNvPicPr preferRelativeResize="0"/>
          <p:nvPr/>
        </p:nvPicPr>
        <p:blipFill rotWithShape="1">
          <a:blip r:embed="rId7">
            <a:alphaModFix/>
          </a:blip>
          <a:srcRect b="0" l="6751" r="0" t="36265"/>
          <a:stretch/>
        </p:blipFill>
        <p:spPr>
          <a:xfrm>
            <a:off x="6238100" y="1137099"/>
            <a:ext cx="2451398" cy="223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5908650" y="3687600"/>
            <a:ext cx="2975700" cy="97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Will need to solder these to the allocated R-Link connection 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145" name="Google Shape;145;p22"/>
          <p:cNvCxnSpPr>
            <a:stCxn id="144" idx="0"/>
          </p:cNvCxnSpPr>
          <p:nvPr/>
        </p:nvCxnSpPr>
        <p:spPr>
          <a:xfrm flipH="1" rot="10800000">
            <a:off x="7396500" y="2306100"/>
            <a:ext cx="361200" cy="138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Refinement/Prototyping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3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200" y="1066800"/>
            <a:ext cx="2854751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325" y="1066800"/>
            <a:ext cx="3014356" cy="350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337625" y="1350500"/>
            <a:ext cx="27408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J3 Motor Holder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J3 Bearing Holder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Prototyping/Assembly - J3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24" title="IMG_767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250" y="1036213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 title="IMG_7674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450" y="1066800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 title="IMG_767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46650" y="1066800"/>
            <a:ext cx="2628899" cy="350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Prototyping/Assembly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5" title="IMG_76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225" y="1036213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 title="IMG_7677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66800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 title="IMG_7678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3311" y="1066800"/>
            <a:ext cx="2628899" cy="350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Prototyping/Assembly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6" title="76418731328__20A305DE-FEA4-4B33-807D-2E3B67238CB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50" y="1036213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 title="76418733963__EC340A49-75CA-44BE-AA1E-5331CD5D582A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9349" y="1036213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 title="76419330115__0D865592-241E-4EF9-B7C6-ACCC5CEEA0DB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0647" y="1036213"/>
            <a:ext cx="2605060" cy="347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Torque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Control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2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7"/>
          <p:cNvSpPr txBox="1"/>
          <p:nvPr/>
        </p:nvSpPr>
        <p:spPr>
          <a:xfrm>
            <a:off x="344325" y="1212625"/>
            <a:ext cx="44379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●"/>
            </a:pPr>
            <a:r>
              <a:rPr lang="en" sz="2100">
                <a:solidFill>
                  <a:srgbClr val="595959"/>
                </a:solidFill>
              </a:rPr>
              <a:t>Torque Control For Robot Holding itself up at max Extension for J2</a:t>
            </a:r>
            <a:endParaRPr sz="2100">
              <a:solidFill>
                <a:srgbClr val="59595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●"/>
            </a:pPr>
            <a:r>
              <a:rPr lang="en" sz="2100">
                <a:solidFill>
                  <a:srgbClr val="595959"/>
                </a:solidFill>
              </a:rPr>
              <a:t>Upper Computer </a:t>
            </a:r>
            <a:endParaRPr sz="2100">
              <a:solidFill>
                <a:srgbClr val="59595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○"/>
            </a:pPr>
            <a:r>
              <a:rPr lang="en" sz="2100">
                <a:solidFill>
                  <a:srgbClr val="595959"/>
                </a:solidFill>
              </a:rPr>
              <a:t>T - 8 Nm</a:t>
            </a:r>
            <a:endParaRPr sz="2100">
              <a:solidFill>
                <a:srgbClr val="59595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○"/>
            </a:pPr>
            <a:r>
              <a:rPr lang="en" sz="2100">
                <a:solidFill>
                  <a:srgbClr val="595959"/>
                </a:solidFill>
              </a:rPr>
              <a:t>Kp - 3</a:t>
            </a:r>
            <a:endParaRPr sz="2100">
              <a:solidFill>
                <a:srgbClr val="59595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○"/>
            </a:pPr>
            <a:r>
              <a:rPr lang="en" sz="2100">
                <a:solidFill>
                  <a:srgbClr val="595959"/>
                </a:solidFill>
              </a:rPr>
              <a:t>Kd - 1 </a:t>
            </a:r>
            <a:endParaRPr sz="2100">
              <a:solidFill>
                <a:srgbClr val="59595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●"/>
            </a:pPr>
            <a:r>
              <a:rPr lang="en" sz="2100">
                <a:solidFill>
                  <a:srgbClr val="595959"/>
                </a:solidFill>
              </a:rPr>
              <a:t>Problem with </a:t>
            </a:r>
            <a:r>
              <a:rPr lang="en" sz="2100">
                <a:solidFill>
                  <a:srgbClr val="595959"/>
                </a:solidFill>
              </a:rPr>
              <a:t>Torque</a:t>
            </a:r>
            <a:r>
              <a:rPr lang="en" sz="2100">
                <a:solidFill>
                  <a:srgbClr val="595959"/>
                </a:solidFill>
              </a:rPr>
              <a:t> loading when the robot arm is rotated </a:t>
            </a:r>
            <a:endParaRPr sz="2100">
              <a:solidFill>
                <a:srgbClr val="595959"/>
              </a:solidFill>
            </a:endParaRPr>
          </a:p>
        </p:txBody>
      </p:sp>
      <p:pic>
        <p:nvPicPr>
          <p:cNvPr id="194" name="Google Shape;194;p27" title="IMG_0505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650" y="1066788"/>
            <a:ext cx="1971675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Servo Mode 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Control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01" name="Google Shape;20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28"/>
          <p:cNvSpPr txBox="1"/>
          <p:nvPr/>
        </p:nvSpPr>
        <p:spPr>
          <a:xfrm>
            <a:off x="711900" y="1219350"/>
            <a:ext cx="77202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●"/>
            </a:pPr>
            <a:r>
              <a:rPr lang="en" sz="2100">
                <a:solidFill>
                  <a:srgbClr val="595959"/>
                </a:solidFill>
              </a:rPr>
              <a:t>Problem with Torque loading when the robot arm is rotated</a:t>
            </a:r>
            <a:endParaRPr sz="2100">
              <a:solidFill>
                <a:srgbClr val="59595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595959"/>
                </a:solidFill>
              </a:rPr>
              <a:t> </a:t>
            </a:r>
            <a:endParaRPr sz="2100">
              <a:solidFill>
                <a:srgbClr val="59595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●"/>
            </a:pPr>
            <a:r>
              <a:rPr lang="en" sz="2100">
                <a:solidFill>
                  <a:srgbClr val="595959"/>
                </a:solidFill>
              </a:rPr>
              <a:t>Solved under servo mode operation</a:t>
            </a:r>
            <a:endParaRPr sz="2100">
              <a:solidFill>
                <a:srgbClr val="59595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59595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●"/>
            </a:pPr>
            <a:r>
              <a:rPr lang="en" sz="2100">
                <a:solidFill>
                  <a:srgbClr val="595959"/>
                </a:solidFill>
              </a:rPr>
              <a:t>Servo Mode operates at max speed in position loop control</a:t>
            </a:r>
            <a:endParaRPr sz="2100">
              <a:solidFill>
                <a:srgbClr val="59595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595959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Char char="●"/>
            </a:pPr>
            <a:r>
              <a:rPr lang="en" sz="2100">
                <a:solidFill>
                  <a:srgbClr val="595959"/>
                </a:solidFill>
              </a:rPr>
              <a:t>Our team will stay in the Position, Speed, and Acceleration control to ensure safety - Servo Mode </a:t>
            </a:r>
            <a:endParaRPr sz="21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Power Supply Research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2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09" name="Google Shape;20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29" title="Screen Shot 2025-03-19 at 10.42.48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688" y="946575"/>
            <a:ext cx="4607375" cy="16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 title="Screen Shot 2025-03-19 at 10.43.3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325" y="2617255"/>
            <a:ext cx="3848101" cy="6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 title="Screen Shot 2025-03-19 at 10.44.58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6050" y="3196229"/>
            <a:ext cx="2532425" cy="15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338850" y="1058400"/>
            <a:ext cx="3876000" cy="3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Power supply output terminal is provided with M6 socket head bolts to connect to M6 ring terminals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Need to determine wire gauge rating and length of wire to connect to power supply and each corresponding motor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J1-J4 motors will be connected to provided power supply with 24V and J5 will be connected with additional power supply set to 16V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Wire Management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3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20" name="Google Shape;22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0"/>
          <p:cNvSpPr txBox="1"/>
          <p:nvPr/>
        </p:nvSpPr>
        <p:spPr>
          <a:xfrm>
            <a:off x="178600" y="1010025"/>
            <a:ext cx="8657100" cy="23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●"/>
            </a:pPr>
            <a:r>
              <a:rPr lang="en" sz="1700">
                <a:solidFill>
                  <a:srgbClr val="595959"/>
                </a:solidFill>
              </a:rPr>
              <a:t>Components need to stay connected as robot rotates 360 degrees</a:t>
            </a:r>
            <a:endParaRPr sz="1700">
              <a:solidFill>
                <a:srgbClr val="595959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Prevent robot from unplugging itself</a:t>
            </a:r>
            <a:endParaRPr sz="1700">
              <a:solidFill>
                <a:srgbClr val="595959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●"/>
            </a:pPr>
            <a:r>
              <a:rPr lang="en" sz="1700">
                <a:solidFill>
                  <a:srgbClr val="595959"/>
                </a:solidFill>
              </a:rPr>
              <a:t>Wires will be zip tied and wrapped in braided cable sleeving</a:t>
            </a:r>
            <a:endParaRPr sz="1700">
              <a:solidFill>
                <a:srgbClr val="59595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●"/>
            </a:pPr>
            <a:r>
              <a:rPr lang="en" sz="1700">
                <a:solidFill>
                  <a:srgbClr val="595959"/>
                </a:solidFill>
              </a:rPr>
              <a:t>Overall connection structure:</a:t>
            </a:r>
            <a:endParaRPr sz="1700">
              <a:solidFill>
                <a:srgbClr val="595959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Connect each motor with an R-link</a:t>
            </a:r>
            <a:endParaRPr sz="1700">
              <a:solidFill>
                <a:srgbClr val="595959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Each R-link is connected to the computer through a 10 ft USB cord</a:t>
            </a:r>
            <a:endParaRPr sz="1700">
              <a:solidFill>
                <a:srgbClr val="595959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rgbClr val="595959"/>
                </a:solidFill>
              </a:rPr>
              <a:t>Connected to a laptop through a 5 port USB hub</a:t>
            </a:r>
            <a:endParaRPr sz="1700">
              <a:solidFill>
                <a:srgbClr val="59595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Future Work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530700" y="1147450"/>
            <a:ext cx="80826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Verify electrical components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Assemble J5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Continue Assembly Manual changes and updates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Motor testing once assembled for J4 and J5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30 Day-out Milestone Monday, March 31st with Studio Professor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Final Presentation April 24th 5:00 - 6:00 PM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28" name="Google Shape;22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Statement/Project Motivation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54750" y="2020950"/>
            <a:ext cx="8434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There is a need for a technol</a:t>
            </a:r>
            <a:r>
              <a:rPr b="1" lang="en" sz="1900">
                <a:solidFill>
                  <a:schemeClr val="dk1"/>
                </a:solidFill>
              </a:rPr>
              <a:t>o</a:t>
            </a:r>
            <a:r>
              <a:rPr b="1" lang="en" sz="1900">
                <a:solidFill>
                  <a:schemeClr val="dk1"/>
                </a:solidFill>
              </a:rPr>
              <a:t>gy that has 5 DOF and can move through its full range of motion in each degree of freedom of at least 1 Hz.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Weekly Assigned Tasks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91100" y="1101150"/>
            <a:ext cx="5354700" cy="3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Jade -</a:t>
            </a:r>
            <a:r>
              <a:rPr lang="en" sz="2400">
                <a:solidFill>
                  <a:schemeClr val="dk1"/>
                </a:solidFill>
              </a:rPr>
              <a:t> Solidworks Refinement/Prototyping/Assembly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Izzy -</a:t>
            </a:r>
            <a:r>
              <a:rPr lang="en" sz="2400">
                <a:solidFill>
                  <a:schemeClr val="dk1"/>
                </a:solidFill>
              </a:rPr>
              <a:t> Motor Research and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Dalton -</a:t>
            </a:r>
            <a:r>
              <a:rPr lang="en" sz="2400">
                <a:solidFill>
                  <a:schemeClr val="dk1"/>
                </a:solidFill>
              </a:rPr>
              <a:t> Assembly/Motor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Morgan -</a:t>
            </a:r>
            <a:r>
              <a:rPr lang="en" sz="2400">
                <a:solidFill>
                  <a:schemeClr val="dk1"/>
                </a:solidFill>
              </a:rPr>
              <a:t> Purchase Orders/Electrical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800" y="971975"/>
            <a:ext cx="3431749" cy="36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Schedule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6" title="Screen Shot 2025-03-24 at 10.14.26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13" y="1041725"/>
            <a:ext cx="8340577" cy="355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Orders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 title="Screen Shot 2025-03-18 at 12.24.28 PM.png"/>
          <p:cNvPicPr preferRelativeResize="0"/>
          <p:nvPr/>
        </p:nvPicPr>
        <p:blipFill rotWithShape="1">
          <a:blip r:embed="rId3">
            <a:alphaModFix/>
          </a:blip>
          <a:srcRect b="0" l="0" r="56576" t="0"/>
          <a:stretch/>
        </p:blipFill>
        <p:spPr>
          <a:xfrm>
            <a:off x="6507950" y="914388"/>
            <a:ext cx="2636049" cy="29369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309150" y="914400"/>
            <a:ext cx="85257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All r-links delivered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Extended allen wrenches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Additional Heat-Set Inserts and Fasteners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New J4 Bearing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94" name="Google Shape;94;p17" title="Screen Shot 2025-03-24 at 10.21.20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47525"/>
            <a:ext cx="2801849" cy="202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5">
            <a:alphaModFix/>
          </a:blip>
          <a:srcRect b="0" l="55638" r="0" t="22045"/>
          <a:stretch/>
        </p:blipFill>
        <p:spPr>
          <a:xfrm>
            <a:off x="2801825" y="2519270"/>
            <a:ext cx="2272599" cy="167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5512" y="1409775"/>
            <a:ext cx="1271375" cy="23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Budget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18" title="Screen Shot 2025-03-24 at 10.15.41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400" y="914400"/>
            <a:ext cx="5747220" cy="381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Assembly Manual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19" title="Screen Shot 2025-03-17 at 1.00.13 PM.png"/>
          <p:cNvPicPr preferRelativeResize="0"/>
          <p:nvPr/>
        </p:nvPicPr>
        <p:blipFill rotWithShape="1">
          <a:blip r:embed="rId3">
            <a:alphaModFix/>
          </a:blip>
          <a:srcRect b="4314" l="23429" r="49851" t="38993"/>
          <a:stretch/>
        </p:blipFill>
        <p:spPr>
          <a:xfrm>
            <a:off x="5599624" y="914400"/>
            <a:ext cx="2872836" cy="38099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19"/>
          <p:cNvSpPr txBox="1"/>
          <p:nvPr/>
        </p:nvSpPr>
        <p:spPr>
          <a:xfrm>
            <a:off x="510100" y="1200875"/>
            <a:ext cx="4580400" cy="3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Assembly Manual for Base, J1, and J2 descriptions are finalized 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Base and J1 Assembly Figures Added and Finalized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J2 figures need to be added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Prototyping/Assembly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20" title="IMG_9618.HEIC"/>
          <p:cNvPicPr preferRelativeResize="0"/>
          <p:nvPr/>
        </p:nvPicPr>
        <p:blipFill rotWithShape="1">
          <a:blip r:embed="rId3">
            <a:alphaModFix/>
          </a:blip>
          <a:srcRect b="5758" l="0" r="0" t="0"/>
          <a:stretch/>
        </p:blipFill>
        <p:spPr>
          <a:xfrm>
            <a:off x="234650" y="966014"/>
            <a:ext cx="2848954" cy="370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 title="IMG_9623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500" y="935425"/>
            <a:ext cx="2684963" cy="370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 title="IMG_9620.HEIC"/>
          <p:cNvPicPr preferRelativeResize="0"/>
          <p:nvPr/>
        </p:nvPicPr>
        <p:blipFill rotWithShape="1">
          <a:blip r:embed="rId5">
            <a:alphaModFix/>
          </a:blip>
          <a:srcRect b="4915" l="0" r="0" t="10195"/>
          <a:stretch/>
        </p:blipFill>
        <p:spPr>
          <a:xfrm>
            <a:off x="3283525" y="1331600"/>
            <a:ext cx="2684974" cy="3039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J1 and J2 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Operation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21" title="IMG_9638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66800"/>
            <a:ext cx="197167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 title="IMG_9634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6475" y="1066800"/>
            <a:ext cx="197167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 title="IMG_9632.MO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00550" y="10668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